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4"/>
  </p:notesMasterIdLst>
  <p:sldIdLst>
    <p:sldId id="256" r:id="rId2"/>
    <p:sldId id="587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88" r:id="rId11"/>
    <p:sldId id="560" r:id="rId12"/>
    <p:sldId id="592" r:id="rId13"/>
    <p:sldId id="590" r:id="rId14"/>
    <p:sldId id="586" r:id="rId15"/>
    <p:sldId id="562" r:id="rId16"/>
    <p:sldId id="563" r:id="rId17"/>
    <p:sldId id="593" r:id="rId18"/>
    <p:sldId id="603" r:id="rId19"/>
    <p:sldId id="565" r:id="rId20"/>
    <p:sldId id="566" r:id="rId21"/>
    <p:sldId id="567" r:id="rId22"/>
    <p:sldId id="568" r:id="rId23"/>
    <p:sldId id="569" r:id="rId24"/>
    <p:sldId id="595" r:id="rId25"/>
    <p:sldId id="596" r:id="rId26"/>
    <p:sldId id="572" r:id="rId27"/>
    <p:sldId id="597" r:id="rId28"/>
    <p:sldId id="573" r:id="rId29"/>
    <p:sldId id="598" r:id="rId30"/>
    <p:sldId id="599" r:id="rId31"/>
    <p:sldId id="600" r:id="rId32"/>
    <p:sldId id="577" r:id="rId33"/>
    <p:sldId id="578" r:id="rId34"/>
    <p:sldId id="583" r:id="rId35"/>
    <p:sldId id="579" r:id="rId36"/>
    <p:sldId id="580" r:id="rId37"/>
    <p:sldId id="602" r:id="rId38"/>
    <p:sldId id="582" r:id="rId39"/>
    <p:sldId id="604" r:id="rId40"/>
    <p:sldId id="605" r:id="rId41"/>
    <p:sldId id="606" r:id="rId42"/>
    <p:sldId id="607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0"/>
    <p:restoredTop sz="94737"/>
  </p:normalViewPr>
  <p:slideViewPr>
    <p:cSldViewPr>
      <p:cViewPr varScale="1">
        <p:scale>
          <a:sx n="109" d="100"/>
          <a:sy n="109" d="100"/>
        </p:scale>
        <p:origin x="2232" y="184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55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3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88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3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mcarthur/Biochem-3BP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BIOCHEM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-315913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499992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Maddie McCarthy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5458" y="3759494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791" y="3759494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744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Karyn </a:t>
            </a:r>
            <a:r>
              <a:rPr lang="en-US" sz="1600" dirty="0" err="1"/>
              <a:t>Mukiri</a:t>
            </a:r>
            <a:endParaRPr lang="en-US" sz="1600" dirty="0"/>
          </a:p>
        </p:txBody>
      </p:sp>
      <p:pic>
        <p:nvPicPr>
          <p:cNvPr id="4" name="Picture 3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6E3264E2-A61E-AC17-5049-A5008D3F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171" y="4232301"/>
            <a:ext cx="1978845" cy="1978845"/>
          </a:xfrm>
          <a:prstGeom prst="rect">
            <a:avLst/>
          </a:prstGeom>
        </p:spPr>
      </p:pic>
      <p:pic>
        <p:nvPicPr>
          <p:cNvPr id="6" name="Picture 5" descr="A person smiling at camera&#10;&#10;Description automatically generated">
            <a:extLst>
              <a:ext uri="{FF2B5EF4-FFF2-40B4-BE49-F238E27FC236}">
                <a16:creationId xmlns:a16="http://schemas.microsoft.com/office/drawing/2014/main" id="{67DF879F-05B5-4827-1FE2-3D2B764D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751" y="4221088"/>
            <a:ext cx="1676400" cy="1969553"/>
          </a:xfrm>
          <a:prstGeom prst="rect">
            <a:avLst/>
          </a:prstGeom>
        </p:spPr>
      </p:pic>
      <p:pic>
        <p:nvPicPr>
          <p:cNvPr id="3" name="Picture 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4BE5F8F9-3205-FD21-8982-DF7F889A7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15" y="4154037"/>
            <a:ext cx="1543151" cy="2057109"/>
          </a:xfrm>
          <a:prstGeom prst="rect">
            <a:avLst/>
          </a:prstGeom>
        </p:spPr>
      </p:pic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B5C36648-6163-3CB4-FD46-387703294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370" y="4221088"/>
            <a:ext cx="2025512" cy="1969553"/>
          </a:xfrm>
          <a:prstGeom prst="rect">
            <a:avLst/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F0A0B530-34D4-1719-07F6-4A1670C6C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966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Hybrid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0F5BA3-2BEC-7AB5-C85D-1E0F43A9B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196752"/>
            <a:ext cx="4954372" cy="30645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F09074-AEDD-6C6A-A462-802A5DB7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25" y="4471046"/>
            <a:ext cx="4645267" cy="3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980728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221088"/>
            <a:ext cx="8352928" cy="255151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Biochemistry, Biomedical Discovery &amp; Commercialization, </a:t>
            </a:r>
            <a:r>
              <a:rPr lang="en-US" sz="1800" dirty="0" err="1">
                <a:solidFill>
                  <a:schemeClr val="tx1"/>
                </a:solidFill>
              </a:rPr>
              <a:t>Honours</a:t>
            </a:r>
            <a:r>
              <a:rPr lang="en-US" sz="1800" dirty="0">
                <a:solidFill>
                  <a:schemeClr val="tx1"/>
                </a:solidFill>
              </a:rPr>
              <a:t> Health Sciences, Life Sciences,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8136904" cy="42165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Guest lecture material, course documents, supplementary tutorial files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GitHub: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https://github.com/agmcarthur/Biochem-3BP3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Schedule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Tutorials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details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Lecture PowerPoint 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1890B-3E14-0679-04DE-F34A317BD0A1}"/>
              </a:ext>
            </a:extLst>
          </p:cNvPr>
          <p:cNvSpPr txBox="1"/>
          <p:nvPr/>
        </p:nvSpPr>
        <p:spPr>
          <a:xfrm>
            <a:off x="290486" y="5517232"/>
            <a:ext cx="813690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visual lecture and lab material (e.g., </a:t>
            </a:r>
            <a:r>
              <a:rPr lang="en-US" sz="1200" dirty="0" err="1"/>
              <a:t>Powerpoint</a:t>
            </a:r>
            <a:r>
              <a:rPr lang="en-US" sz="1200" dirty="0"/>
              <a:t>, PDF) will be provided in advance on A2L and/or GitHub.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lectures will be recorded and provided as videos in a timely manner to the entire class.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in-class evaluations, all assignments are take-home and not due for at least 7 days, including lecture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exception are the 10-minute Flash Update presentations, which are scheduled for each student on a specific date.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tests or exams in this course.</a:t>
            </a:r>
            <a:endParaRPr lang="is-IS" sz="1200" dirty="0"/>
          </a:p>
        </p:txBody>
      </p:sp>
      <p:pic>
        <p:nvPicPr>
          <p:cNvPr id="5" name="Picture 4" descr="A screenshot of a white and blue page&#10;&#10;Description automatically generated">
            <a:extLst>
              <a:ext uri="{FF2B5EF4-FFF2-40B4-BE49-F238E27FC236}">
                <a16:creationId xmlns:a16="http://schemas.microsoft.com/office/drawing/2014/main" id="{2B92E45F-8B7F-92D4-A6BD-AD9D991E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145" y="3140968"/>
            <a:ext cx="3259110" cy="16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PowerPoint files available on GitHub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 may provide links to 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lectures will be recorded and provided as videos in a timely manner to the entire class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03548" y="1124744"/>
            <a:ext cx="8136904" cy="329320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Thursdays or Fridays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 in 10 days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overview the 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8F21C55D-2CED-0BF6-C67E-94BE970F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97152"/>
            <a:ext cx="7772400" cy="14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E4B000-23E3-F749-865D-7FA6D832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52" y="980728"/>
            <a:ext cx="6316696" cy="60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DD8790-96F2-36AC-C8B1-712E0CE7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0" y="3279102"/>
            <a:ext cx="7772400" cy="125304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03548" y="1124744"/>
            <a:ext cx="8136904" cy="180020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 on A2L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your tutorial session!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78DDF5-0599-F7D1-19D0-B60A69D9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921622"/>
            <a:ext cx="5684168" cy="18858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1C9746-0AC2-FA00-8DE8-A24926FCB463}"/>
              </a:ext>
            </a:extLst>
          </p:cNvPr>
          <p:cNvCxnSpPr>
            <a:cxnSpLocks/>
          </p:cNvCxnSpPr>
          <p:nvPr/>
        </p:nvCxnSpPr>
        <p:spPr bwMode="auto">
          <a:xfrm flipH="1">
            <a:off x="7812360" y="3314423"/>
            <a:ext cx="552472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66BB4A-4068-6368-D61E-E43DF893ADE3}"/>
              </a:ext>
            </a:extLst>
          </p:cNvPr>
          <p:cNvSpPr txBox="1"/>
          <p:nvPr/>
        </p:nvSpPr>
        <p:spPr>
          <a:xfrm>
            <a:off x="8364832" y="3114368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A2L</a:t>
            </a:r>
            <a:endParaRPr lang="is-I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F56218-2970-6BBB-D987-15E6187DF296}"/>
              </a:ext>
            </a:extLst>
          </p:cNvPr>
          <p:cNvCxnSpPr>
            <a:cxnSpLocks/>
          </p:cNvCxnSpPr>
          <p:nvPr/>
        </p:nvCxnSpPr>
        <p:spPr bwMode="auto">
          <a:xfrm>
            <a:off x="2627784" y="5589240"/>
            <a:ext cx="581654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9FFE3-2A9A-0E6A-EBED-5735B1A6263D}"/>
              </a:ext>
            </a:extLst>
          </p:cNvPr>
          <p:cNvSpPr txBox="1"/>
          <p:nvPr/>
        </p:nvSpPr>
        <p:spPr>
          <a:xfrm>
            <a:off x="1691680" y="5261138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GitHub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Critical Review</a:t>
            </a:r>
            <a:endParaRPr lang="en-US" sz="32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0C1D1E-C39A-0BB9-411A-D2D0C58A1CB8}"/>
              </a:ext>
            </a:extLst>
          </p:cNvPr>
          <p:cNvCxnSpPr>
            <a:cxnSpLocks/>
          </p:cNvCxnSpPr>
          <p:nvPr/>
        </p:nvCxnSpPr>
        <p:spPr bwMode="auto">
          <a:xfrm flipH="1">
            <a:off x="6647350" y="1268760"/>
            <a:ext cx="516938" cy="360040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8F5B46-4E35-AC0F-B146-BA1F3850E15C}"/>
              </a:ext>
            </a:extLst>
          </p:cNvPr>
          <p:cNvSpPr txBox="1"/>
          <p:nvPr/>
        </p:nvSpPr>
        <p:spPr>
          <a:xfrm>
            <a:off x="7164288" y="856600"/>
            <a:ext cx="14401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Post your preprint on MS Teams</a:t>
            </a:r>
            <a:endParaRPr lang="is-IS" sz="2000" dirty="0"/>
          </a:p>
        </p:txBody>
      </p:sp>
      <p:pic>
        <p:nvPicPr>
          <p:cNvPr id="6" name="Picture 5" descr="A screenshot of a paper&#10;&#10;Description automatically generated">
            <a:extLst>
              <a:ext uri="{FF2B5EF4-FFF2-40B4-BE49-F238E27FC236}">
                <a16:creationId xmlns:a16="http://schemas.microsoft.com/office/drawing/2014/main" id="{60EFC19B-5000-BB54-B078-7BE6F369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40" y="1112747"/>
            <a:ext cx="6101350" cy="4632506"/>
          </a:xfrm>
          <a:prstGeom prst="rect">
            <a:avLst/>
          </a:prstGeom>
        </p:spPr>
      </p:pic>
      <p:pic>
        <p:nvPicPr>
          <p:cNvPr id="10" name="Picture 9" descr="A logo with blue text&#10;&#10;Description automatically generated">
            <a:extLst>
              <a:ext uri="{FF2B5EF4-FFF2-40B4-BE49-F238E27FC236}">
                <a16:creationId xmlns:a16="http://schemas.microsoft.com/office/drawing/2014/main" id="{9C3CF5B0-1C5E-8EFE-B9E1-DFA547493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660" y="5301208"/>
            <a:ext cx="1968500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More Details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8073B9-AA23-9686-E580-F8135AD2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30416" cy="51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546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3517119"/>
            <a:ext cx="8136904" cy="317009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will post their office hours– use MS Teams too!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penalties will be assessed at 10% per day, including weekends.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After 4 days, the assignment will not be accepted and a grade of 0 will be assigned.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(Self Report) for absences not longer than 3 days &amp; work worth not greater than 25% of the final grade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(Administrative) for absences longer than 3 days or work worth more than 25% of the final grade</a:t>
            </a:r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4D00BB34-380F-10DF-50B7-FC0A03B5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760"/>
            <a:ext cx="7772400" cy="17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28349" y="764704"/>
            <a:ext cx="8136904" cy="258532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PhD in Deep-Sea Biology (</a:t>
            </a:r>
            <a:r>
              <a:rPr lang="en-US" sz="1800" dirty="0" err="1"/>
              <a:t>UVic</a:t>
            </a:r>
            <a:r>
              <a:rPr lang="en-US" sz="1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Sequenced the </a:t>
            </a:r>
            <a:r>
              <a:rPr lang="en-US" sz="1800" i="1" dirty="0"/>
              <a:t>Giardia lamblia </a:t>
            </a:r>
            <a:r>
              <a:rPr lang="en-US" sz="1800" dirty="0"/>
              <a:t>genome, leads the Comprehensive Antibiotic Resistance Database</a:t>
            </a: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61BFCBF2-5C77-9EF0-CA31-BE73345CB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485" y="611380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Maddie McCarthy</a:t>
            </a:r>
          </a:p>
        </p:txBody>
      </p:sp>
      <p:sp>
        <p:nvSpPr>
          <p:cNvPr id="3" name="Text Box 14">
            <a:extLst>
              <a:ext uri="{FF2B5EF4-FFF2-40B4-BE49-F238E27FC236}">
                <a16:creationId xmlns:a16="http://schemas.microsoft.com/office/drawing/2014/main" id="{3E722DA1-8051-6440-D4DB-56A23221C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237" y="611380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Karyn </a:t>
            </a:r>
            <a:r>
              <a:rPr lang="en-US" sz="1600" dirty="0" err="1"/>
              <a:t>Mukiri</a:t>
            </a:r>
            <a:endParaRPr lang="en-US" sz="1600" dirty="0"/>
          </a:p>
        </p:txBody>
      </p:sp>
      <p:pic>
        <p:nvPicPr>
          <p:cNvPr id="4" name="Picture 3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D67169D0-AC1F-DCA6-EFF5-F380D017F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114451"/>
            <a:ext cx="1978845" cy="1978845"/>
          </a:xfrm>
          <a:prstGeom prst="rect">
            <a:avLst/>
          </a:prstGeom>
        </p:spPr>
      </p:pic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56F37B73-47DB-7A0A-2175-A3EEADFC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244" y="4103238"/>
            <a:ext cx="1676400" cy="1969553"/>
          </a:xfrm>
          <a:prstGeom prst="rect">
            <a:avLst/>
          </a:prstGeom>
        </p:spPr>
      </p:pic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56D0FE9B-5EE8-734F-54B1-67AF5B5E9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63" y="4103238"/>
            <a:ext cx="2025512" cy="1969553"/>
          </a:xfrm>
          <a:prstGeom prst="rect">
            <a:avLst/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4F00CFD1-60D8-3E8F-523B-A02F76264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459" y="611380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materials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69648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75752"/>
            <a:ext cx="1656184" cy="1012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1880" y="136775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2731736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https://</a:t>
            </a:r>
            <a:r>
              <a:rPr lang="en-US" sz="1800" dirty="0" err="1"/>
              <a:t>uts.mcmaster.ca</a:t>
            </a:r>
            <a:r>
              <a:rPr lang="en-US" sz="1800" dirty="0"/>
              <a:t>/services/computers-printers-and-software/virtual-private-networking/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24FA21-AB92-139B-C65B-76EC3B21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04" y="1484784"/>
            <a:ext cx="7772400" cy="2578693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5292080" y="2060848"/>
            <a:ext cx="1584176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51210B-6773-A60C-BE46-AA79CBBB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38022"/>
            <a:ext cx="6101909" cy="538732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780928"/>
            <a:ext cx="1224136" cy="72008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4184D1-EFA5-9930-AF47-00468657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36746"/>
            <a:ext cx="7772400" cy="545481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6804248" y="2132856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ibrary&#10;&#10;Description automatically generated">
            <a:extLst>
              <a:ext uri="{FF2B5EF4-FFF2-40B4-BE49-F238E27FC236}">
                <a16:creationId xmlns:a16="http://schemas.microsoft.com/office/drawing/2014/main" id="{0F7D1B7B-E1DF-81DA-29B7-B8BEC3D1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052736"/>
            <a:ext cx="7772400" cy="507124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6123977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50F9CA-D42D-1DF3-326C-C0E9DA5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26231"/>
            <a:ext cx="7772400" cy="460553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6300192" y="2348880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earch box&#10;&#10;Description automatically generated">
            <a:extLst>
              <a:ext uri="{FF2B5EF4-FFF2-40B4-BE49-F238E27FC236}">
                <a16:creationId xmlns:a16="http://schemas.microsoft.com/office/drawing/2014/main" id="{A0DCD523-F8E5-6E2A-37BB-C6BC3F59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7772400" cy="46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F9F1E9-CC89-7EA5-696E-1FCF9FEE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4" y="1196752"/>
            <a:ext cx="7772400" cy="460553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0E7C4EF-4A8A-68D5-DF1B-83AAA85F611A}"/>
              </a:ext>
            </a:extLst>
          </p:cNvPr>
          <p:cNvSpPr/>
          <p:nvPr/>
        </p:nvSpPr>
        <p:spPr bwMode="auto">
          <a:xfrm>
            <a:off x="2771800" y="2732584"/>
            <a:ext cx="2160240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1E73DD-F68E-2813-0AAB-B12887D3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12034"/>
            <a:ext cx="7772400" cy="460553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2483768" y="5239339"/>
            <a:ext cx="1656184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245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  <p:pic>
        <p:nvPicPr>
          <p:cNvPr id="3" name="Picture 2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A2278353-8C66-4BE2-33FC-FDF9A730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69" y="177699"/>
            <a:ext cx="3779912" cy="23584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7525167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365104"/>
            <a:ext cx="5908455" cy="19602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  <p:pic>
        <p:nvPicPr>
          <p:cNvPr id="3" name="Picture 2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A2278353-8C66-4BE2-33FC-FDF9A730D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769" y="177699"/>
            <a:ext cx="3779912" cy="23584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1754403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365104"/>
            <a:ext cx="5908455" cy="19602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  <p:pic>
        <p:nvPicPr>
          <p:cNvPr id="3" name="Picture 2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A2278353-8C66-4BE2-33FC-FDF9A730D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769" y="177699"/>
            <a:ext cx="3779912" cy="23584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7F1D27D-DCE5-C2A8-5657-265A48F6F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112" y="6053780"/>
            <a:ext cx="7772400" cy="12530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924146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3048</TotalTime>
  <Words>1655</Words>
  <Application>Microsoft Macintosh PowerPoint</Application>
  <PresentationFormat>On-screen Show (4:3)</PresentationFormat>
  <Paragraphs>272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Hybrid Learning…</vt:lpstr>
      <vt:lpstr>No Computer Science Experience Required</vt:lpstr>
      <vt:lpstr>Course Structure</vt:lpstr>
      <vt:lpstr>Course Structure</vt:lpstr>
      <vt:lpstr>Course Structure</vt:lpstr>
      <vt:lpstr>Course Structure</vt:lpstr>
      <vt:lpstr>Flash Updates</vt:lpstr>
      <vt:lpstr>Critical Review</vt:lpstr>
      <vt:lpstr>More Details</vt:lpstr>
      <vt:lpstr>Grading</vt:lpstr>
      <vt:lpstr>Andrew</vt:lpstr>
      <vt:lpstr>A ‘Living’ Course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This week &amp; next...</vt:lpstr>
      <vt:lpstr>This week &amp; next...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1181</cp:revision>
  <dcterms:created xsi:type="dcterms:W3CDTF">2013-12-16T15:15:05Z</dcterms:created>
  <dcterms:modified xsi:type="dcterms:W3CDTF">2024-08-30T15:39:42Z</dcterms:modified>
</cp:coreProperties>
</file>